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9"/>
  </p:notesMasterIdLst>
  <p:sldIdLst>
    <p:sldId id="256" r:id="rId2"/>
    <p:sldId id="257" r:id="rId3"/>
    <p:sldId id="258" r:id="rId4"/>
    <p:sldId id="272" r:id="rId5"/>
    <p:sldId id="259" r:id="rId6"/>
    <p:sldId id="264" r:id="rId7"/>
    <p:sldId id="276" r:id="rId8"/>
    <p:sldId id="260" r:id="rId9"/>
    <p:sldId id="261" r:id="rId10"/>
    <p:sldId id="263" r:id="rId11"/>
    <p:sldId id="262" r:id="rId12"/>
    <p:sldId id="265" r:id="rId13"/>
    <p:sldId id="279" r:id="rId14"/>
    <p:sldId id="278" r:id="rId15"/>
    <p:sldId id="277" r:id="rId16"/>
    <p:sldId id="274" r:id="rId17"/>
    <p:sldId id="273" r:id="rId18"/>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26" autoAdjust="0"/>
  </p:normalViewPr>
  <p:slideViewPr>
    <p:cSldViewPr snapToGrid="0" snapToObjects="1">
      <p:cViewPr varScale="1">
        <p:scale>
          <a:sx n="97" d="100"/>
          <a:sy n="97" d="100"/>
        </p:scale>
        <p:origin x="-1432"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2BBD5C-09AB-0540-85DC-E1F315C70740}" type="datetimeFigureOut">
              <a:rPr lang="es-ES" smtClean="0"/>
              <a:t>04/03/19</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4124A7-E74B-A34E-8D46-298FCD5A8C1C}" type="slidenum">
              <a:rPr lang="es-ES" smtClean="0"/>
              <a:t>‹Nr.›</a:t>
            </a:fld>
            <a:endParaRPr lang="es-ES"/>
          </a:p>
        </p:txBody>
      </p:sp>
    </p:spTree>
    <p:extLst>
      <p:ext uri="{BB962C8B-B14F-4D97-AF65-F5344CB8AC3E}">
        <p14:creationId xmlns:p14="http://schemas.microsoft.com/office/powerpoint/2010/main" val="33149203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uropa.eu/index_es.htm" TargetMode="External"/><Relationship Id="rId4" Type="http://schemas.openxmlformats.org/officeDocument/2006/relationships/hyperlink" Target="https://elpais.com/elpais/2014/12/22/buenavida/1419241807_629991.html" TargetMode="External"/><Relationship Id="rId5" Type="http://schemas.openxmlformats.org/officeDocument/2006/relationships/hyperlink" Target="https://www.youtube.com/watch?v=o2F8EMV2L6k"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 sz="1200" kern="1200" dirty="0" err="1" smtClean="0">
                <a:solidFill>
                  <a:schemeClr val="tx1"/>
                </a:solidFill>
                <a:latin typeface="+mn-lt"/>
                <a:ea typeface="+mn-ea"/>
                <a:cs typeface="+mn-cs"/>
              </a:rPr>
              <a:t>Mashey</a:t>
            </a:r>
            <a:r>
              <a:rPr lang="es-ES" sz="1200" kern="1200" dirty="0" smtClean="0">
                <a:solidFill>
                  <a:schemeClr val="tx1"/>
                </a:solidFill>
                <a:latin typeface="+mn-lt"/>
                <a:ea typeface="+mn-ea"/>
                <a:cs typeface="+mn-cs"/>
              </a:rPr>
              <a:t> hacía referencia al estrés que iban a sufrir las infraestructuras físicas y humanas de la informática debido al imparable tsunami de datos que ya se oteaba en el horizonte, inmanejable con los instrumentos de gestión al uso. Desde luego no se equivocaba. Hoy, recién iniciado el siglo XXI, se generan, según la </a:t>
            </a:r>
            <a:r>
              <a:rPr lang="es-ES" sz="1200" u="sng" kern="1200" dirty="0" smtClean="0">
                <a:solidFill>
                  <a:schemeClr val="tx1"/>
                </a:solidFill>
                <a:latin typeface="+mn-lt"/>
                <a:ea typeface="+mn-ea"/>
                <a:cs typeface="+mn-cs"/>
                <a:hlinkClick r:id="rId3"/>
              </a:rPr>
              <a:t>Unión Europea, 1.700 nuevos billones de bytes por minuto. Equivale, dicen, a unos 360.000 DVD, lo que de media vienen a ser seis megabytes por persona y día (más o menos la cantidad de datos que generaba en toda su vida una persona del siglo XVI). Pero esto no ha hecho más que empezar: en los próximos cinco años duplicaremos ese chorreo desaforado de dígitos binarios. Algunas cifras: cada día se realizan, por ejemplo, más de un billón de </a:t>
            </a:r>
            <a:r>
              <a:rPr lang="es-ES" sz="1200" u="sng" kern="1200" dirty="0" smtClean="0">
                <a:solidFill>
                  <a:schemeClr val="tx1"/>
                </a:solidFill>
                <a:latin typeface="+mn-lt"/>
                <a:ea typeface="+mn-ea"/>
                <a:cs typeface="+mn-cs"/>
                <a:hlinkClick r:id="rId4"/>
              </a:rPr>
              <a:t>consultas en Google, más de 250 millones de tuits en Twitter, 800 millones de actualizaciones en Facebook, 60 horas de vídeos subidos </a:t>
            </a:r>
            <a:r>
              <a:rPr lang="es-ES" sz="1200" u="sng" kern="1200" dirty="0" smtClean="0">
                <a:solidFill>
                  <a:schemeClr val="tx1"/>
                </a:solidFill>
                <a:latin typeface="+mn-lt"/>
                <a:ea typeface="+mn-ea"/>
                <a:cs typeface="+mn-cs"/>
                <a:hlinkClick r:id="rId5"/>
              </a:rPr>
              <a:t>por minuto en YouTube, 10.000 transacciones mediante tarjeta de crédito por segundo…</a:t>
            </a:r>
            <a:endParaRPr lang="es-ES" dirty="0"/>
          </a:p>
        </p:txBody>
      </p:sp>
      <p:sp>
        <p:nvSpPr>
          <p:cNvPr id="4" name="Marcador de número de diapositiva 3"/>
          <p:cNvSpPr>
            <a:spLocks noGrp="1"/>
          </p:cNvSpPr>
          <p:nvPr>
            <p:ph type="sldNum" sz="quarter" idx="10"/>
          </p:nvPr>
        </p:nvSpPr>
        <p:spPr/>
        <p:txBody>
          <a:bodyPr/>
          <a:lstStyle/>
          <a:p>
            <a:fld id="{D14124A7-E74B-A34E-8D46-298FCD5A8C1C}" type="slidenum">
              <a:rPr lang="es-ES" smtClean="0"/>
              <a:t>4</a:t>
            </a:fld>
            <a:endParaRPr lang="es-ES"/>
          </a:p>
        </p:txBody>
      </p:sp>
    </p:spTree>
    <p:extLst>
      <p:ext uri="{BB962C8B-B14F-4D97-AF65-F5344CB8AC3E}">
        <p14:creationId xmlns:p14="http://schemas.microsoft.com/office/powerpoint/2010/main" val="336836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la edad media solo los curas le</a:t>
            </a:r>
            <a:r>
              <a:rPr lang="es-ES" dirty="0" smtClean="0"/>
              <a:t>ían. La iglesia tenía la palabra de dios. Ahora vivimos</a:t>
            </a:r>
            <a:r>
              <a:rPr lang="es-ES" baseline="0" dirty="0" smtClean="0"/>
              <a:t> un nuevo analfabetismo tecnológico. El poder está en el código. Si no lo entiendes, se aprovecharán de ti.</a:t>
            </a:r>
          </a:p>
          <a:p>
            <a:endParaRPr lang="es-ES" dirty="0" smtClean="0"/>
          </a:p>
          <a:p>
            <a:r>
              <a:rPr lang="es-ES" dirty="0" smtClean="0"/>
              <a:t>Marc </a:t>
            </a:r>
            <a:r>
              <a:rPr lang="es-ES" dirty="0" err="1" smtClean="0"/>
              <a:t>Goodman</a:t>
            </a:r>
            <a:r>
              <a:rPr lang="es-ES" baseline="0" dirty="0" smtClean="0"/>
              <a:t> (Experto en seguridad inform</a:t>
            </a:r>
            <a:r>
              <a:rPr lang="es-ES" baseline="0" dirty="0" smtClean="0"/>
              <a:t>ática)</a:t>
            </a:r>
            <a:endParaRPr lang="es-ES" dirty="0"/>
          </a:p>
        </p:txBody>
      </p:sp>
      <p:sp>
        <p:nvSpPr>
          <p:cNvPr id="4" name="Marcador de número de diapositiva 3"/>
          <p:cNvSpPr>
            <a:spLocks noGrp="1"/>
          </p:cNvSpPr>
          <p:nvPr>
            <p:ph type="sldNum" sz="quarter" idx="10"/>
          </p:nvPr>
        </p:nvSpPr>
        <p:spPr/>
        <p:txBody>
          <a:bodyPr/>
          <a:lstStyle/>
          <a:p>
            <a:fld id="{D14124A7-E74B-A34E-8D46-298FCD5A8C1C}" type="slidenum">
              <a:rPr lang="es-ES" smtClean="0"/>
              <a:t>12</a:t>
            </a:fld>
            <a:endParaRPr lang="es-ES"/>
          </a:p>
        </p:txBody>
      </p:sp>
    </p:spTree>
    <p:extLst>
      <p:ext uri="{BB962C8B-B14F-4D97-AF65-F5344CB8AC3E}">
        <p14:creationId xmlns:p14="http://schemas.microsoft.com/office/powerpoint/2010/main" val="2261832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14124A7-E74B-A34E-8D46-298FCD5A8C1C}" type="slidenum">
              <a:rPr lang="es-ES" smtClean="0"/>
              <a:t>17</a:t>
            </a:fld>
            <a:endParaRPr lang="es-ES"/>
          </a:p>
        </p:txBody>
      </p:sp>
    </p:spTree>
    <p:extLst>
      <p:ext uri="{BB962C8B-B14F-4D97-AF65-F5344CB8AC3E}">
        <p14:creationId xmlns:p14="http://schemas.microsoft.com/office/powerpoint/2010/main" val="252852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s-ES_tradnl" smtClean="0"/>
              <a:t>Clic para editar título</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E339A228-BE4D-6D42-B95E-63BF173C26FE}" type="datetimeFigureOut">
              <a:rPr lang="es-ES" smtClean="0"/>
              <a:t>03/03/19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E35371-9301-B34C-AE8B-64D474FEFA37}" type="slidenum">
              <a:rPr lang="es-ES" smtClean="0"/>
              <a:t>‹Nr.›</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a:p>
        </p:txBody>
      </p:sp>
      <p:sp>
        <p:nvSpPr>
          <p:cNvPr id="3" name="Vertical Text Placeholder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Date Placeholder 3"/>
          <p:cNvSpPr>
            <a:spLocks noGrp="1"/>
          </p:cNvSpPr>
          <p:nvPr>
            <p:ph type="dt" sz="half" idx="10"/>
          </p:nvPr>
        </p:nvSpPr>
        <p:spPr/>
        <p:txBody>
          <a:bodyPr/>
          <a:lstStyle/>
          <a:p>
            <a:fld id="{E339A228-BE4D-6D42-B95E-63BF173C26FE}" type="datetimeFigureOut">
              <a:rPr lang="es-ES" smtClean="0"/>
              <a:t>03/03/19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E35371-9301-B34C-AE8B-64D474FEFA37}" type="slidenum">
              <a:rPr lang="es-ES" smtClean="0"/>
              <a:t>‹Nr.›</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s-ES_tradnl" smtClean="0"/>
              <a:t>Clic para editar título</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Date Placeholder 3"/>
          <p:cNvSpPr>
            <a:spLocks noGrp="1"/>
          </p:cNvSpPr>
          <p:nvPr>
            <p:ph type="dt" sz="half" idx="10"/>
          </p:nvPr>
        </p:nvSpPr>
        <p:spPr/>
        <p:txBody>
          <a:bodyPr/>
          <a:lstStyle/>
          <a:p>
            <a:fld id="{E339A228-BE4D-6D42-B95E-63BF173C26FE}" type="datetimeFigureOut">
              <a:rPr lang="es-ES" smtClean="0"/>
              <a:t>03/03/19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E35371-9301-B34C-AE8B-64D474FEFA37}" type="slidenum">
              <a:rPr lang="es-ES" smtClean="0"/>
              <a:t>‹Nr.›</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a:p>
        </p:txBody>
      </p:sp>
      <p:sp>
        <p:nvSpPr>
          <p:cNvPr id="3" name="Content Placeholder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4" name="Date Placeholder 3"/>
          <p:cNvSpPr>
            <a:spLocks noGrp="1"/>
          </p:cNvSpPr>
          <p:nvPr>
            <p:ph type="dt" sz="half" idx="10"/>
          </p:nvPr>
        </p:nvSpPr>
        <p:spPr/>
        <p:txBody>
          <a:bodyPr/>
          <a:lstStyle/>
          <a:p>
            <a:fld id="{E339A228-BE4D-6D42-B95E-63BF173C26FE}" type="datetimeFigureOut">
              <a:rPr lang="es-ES" smtClean="0"/>
              <a:t>03/03/19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E35371-9301-B34C-AE8B-64D474FEFA37}" type="slidenum">
              <a:rPr lang="es-ES" smtClean="0"/>
              <a:t>‹Nr.›</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s-ES_tradnl" smtClean="0"/>
              <a:t>Clic para editar título</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E339A228-BE4D-6D42-B95E-63BF173C26FE}" type="datetimeFigureOut">
              <a:rPr lang="es-ES" smtClean="0"/>
              <a:t>03/03/19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E35371-9301-B34C-AE8B-64D474FEFA37}" type="slidenum">
              <a:rPr lang="es-ES" smtClean="0"/>
              <a:t>‹Nr.›</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5" name="Date Placeholder 4"/>
          <p:cNvSpPr>
            <a:spLocks noGrp="1"/>
          </p:cNvSpPr>
          <p:nvPr>
            <p:ph type="dt" sz="half" idx="10"/>
          </p:nvPr>
        </p:nvSpPr>
        <p:spPr/>
        <p:txBody>
          <a:bodyPr/>
          <a:lstStyle/>
          <a:p>
            <a:fld id="{E339A228-BE4D-6D42-B95E-63BF173C26FE}" type="datetimeFigureOut">
              <a:rPr lang="es-ES" smtClean="0"/>
              <a:t>03/03/19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CE35371-9301-B34C-AE8B-64D474FEFA37}" type="slidenum">
              <a:rPr lang="es-ES" smtClean="0"/>
              <a:t>‹Nr.›</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Clic para editar título</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
        <p:nvSpPr>
          <p:cNvPr id="7" name="Date Placeholder 6"/>
          <p:cNvSpPr>
            <a:spLocks noGrp="1"/>
          </p:cNvSpPr>
          <p:nvPr>
            <p:ph type="dt" sz="half" idx="10"/>
          </p:nvPr>
        </p:nvSpPr>
        <p:spPr/>
        <p:txBody>
          <a:bodyPr/>
          <a:lstStyle/>
          <a:p>
            <a:fld id="{E339A228-BE4D-6D42-B95E-63BF173C26FE}" type="datetimeFigureOut">
              <a:rPr lang="es-ES" smtClean="0"/>
              <a:t>03/03/19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ACE35371-9301-B34C-AE8B-64D474FEFA37}" type="slidenum">
              <a:rPr lang="es-ES" smtClean="0"/>
              <a:t>‹Nr.›</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 para editar título</a:t>
            </a:r>
            <a:endParaRPr lang="en-US"/>
          </a:p>
        </p:txBody>
      </p:sp>
      <p:sp>
        <p:nvSpPr>
          <p:cNvPr id="3" name="Date Placeholder 2"/>
          <p:cNvSpPr>
            <a:spLocks noGrp="1"/>
          </p:cNvSpPr>
          <p:nvPr>
            <p:ph type="dt" sz="half" idx="10"/>
          </p:nvPr>
        </p:nvSpPr>
        <p:spPr/>
        <p:txBody>
          <a:bodyPr/>
          <a:lstStyle/>
          <a:p>
            <a:fld id="{E339A228-BE4D-6D42-B95E-63BF173C26FE}" type="datetimeFigureOut">
              <a:rPr lang="es-ES" smtClean="0"/>
              <a:t>03/03/19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ACE35371-9301-B34C-AE8B-64D474FEFA37}" type="slidenum">
              <a:rPr lang="es-ES" smtClean="0"/>
              <a:t>‹Nr.›</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39A228-BE4D-6D42-B95E-63BF173C26FE}" type="datetimeFigureOut">
              <a:rPr lang="es-ES" smtClean="0"/>
              <a:t>03/03/19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ACE35371-9301-B34C-AE8B-64D474FEFA37}" type="slidenum">
              <a:rPr lang="es-ES" smtClean="0"/>
              <a:t>‹Nr.›</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s-ES_tradnl" smtClean="0"/>
              <a:t>Clic para editar título</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p:txBody>
          <a:bodyPr/>
          <a:lstStyle/>
          <a:p>
            <a:fld id="{E339A228-BE4D-6D42-B95E-63BF173C26FE}" type="datetimeFigureOut">
              <a:rPr lang="es-ES" smtClean="0"/>
              <a:t>03/03/19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CE35371-9301-B34C-AE8B-64D474FEFA37}" type="slidenum">
              <a:rPr lang="es-ES" smtClean="0"/>
              <a:t>‹Nr.›</a:t>
            </a:fld>
            <a:endParaRPr lang="es-ES"/>
          </a:p>
        </p:txBody>
      </p:sp>
      <p:sp>
        <p:nvSpPr>
          <p:cNvPr id="9" name="Content Placeholder 8"/>
          <p:cNvSpPr>
            <a:spLocks noGrp="1"/>
          </p:cNvSpPr>
          <p:nvPr>
            <p:ph sz="quarter" idx="13"/>
          </p:nvPr>
        </p:nvSpPr>
        <p:spPr>
          <a:xfrm>
            <a:off x="304800" y="381000"/>
            <a:ext cx="7772400" cy="4942840"/>
          </a:xfr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s-ES_tradnl" smtClean="0"/>
              <a:t>Clic para editar título</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8" name="Date Placeholder 7"/>
          <p:cNvSpPr>
            <a:spLocks noGrp="1"/>
          </p:cNvSpPr>
          <p:nvPr>
            <p:ph type="dt" sz="half" idx="10"/>
          </p:nvPr>
        </p:nvSpPr>
        <p:spPr/>
        <p:txBody>
          <a:bodyPr/>
          <a:lstStyle/>
          <a:p>
            <a:fld id="{E339A228-BE4D-6D42-B95E-63BF173C26FE}" type="datetimeFigureOut">
              <a:rPr lang="es-ES" smtClean="0"/>
              <a:t>03/03/19</a:t>
            </a:fld>
            <a:endParaRPr lang="es-ES"/>
          </a:p>
        </p:txBody>
      </p:sp>
      <p:sp>
        <p:nvSpPr>
          <p:cNvPr id="9" name="Slide Number Placeholder 8"/>
          <p:cNvSpPr>
            <a:spLocks noGrp="1"/>
          </p:cNvSpPr>
          <p:nvPr>
            <p:ph type="sldNum" sz="quarter" idx="11"/>
          </p:nvPr>
        </p:nvSpPr>
        <p:spPr/>
        <p:txBody>
          <a:bodyPr/>
          <a:lstStyle/>
          <a:p>
            <a:fld id="{ACE35371-9301-B34C-AE8B-64D474FEFA37}" type="slidenum">
              <a:rPr lang="es-ES" smtClean="0"/>
              <a:t>‹Nr.›</a:t>
            </a:fld>
            <a:endParaRPr lang="es-ES"/>
          </a:p>
        </p:txBody>
      </p:sp>
      <p:sp>
        <p:nvSpPr>
          <p:cNvPr id="10" name="Footer Placeholder 9"/>
          <p:cNvSpPr>
            <a:spLocks noGrp="1"/>
          </p:cNvSpPr>
          <p:nvPr>
            <p:ph type="ftr" sz="quarter" idx="12"/>
          </p:nvPr>
        </p:nvSpPr>
        <p:spPr/>
        <p:txBody>
          <a:bodyPr/>
          <a:lstStyle/>
          <a:p>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s-ES_tradnl" smtClean="0"/>
              <a:t>Clic para editar título</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ACE35371-9301-B34C-AE8B-64D474FEFA37}" type="slidenum">
              <a:rPr lang="es-ES" smtClean="0"/>
              <a:t>‹Nr.›</a:t>
            </a:fld>
            <a:endParaRPr lang="es-E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s-E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E339A228-BE4D-6D42-B95E-63BF173C26FE}" type="datetimeFigureOut">
              <a:rPr lang="es-ES" smtClean="0"/>
              <a:t>03/03/19</a:t>
            </a:fld>
            <a:endParaRPr lang="es-E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png"/><Relationship Id="rId5" Type="http://schemas.openxmlformats.org/officeDocument/2006/relationships/image" Target="../media/image31.jpeg"/><Relationship Id="rId6" Type="http://schemas.openxmlformats.org/officeDocument/2006/relationships/image" Target="../media/image32.png"/><Relationship Id="rId7"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g"/><Relationship Id="rId5" Type="http://schemas.openxmlformats.org/officeDocument/2006/relationships/image" Target="../media/image10.png"/><Relationship Id="rId6" Type="http://schemas.openxmlformats.org/officeDocument/2006/relationships/image" Target="../media/image11.jpg"/><Relationship Id="rId7" Type="http://schemas.openxmlformats.org/officeDocument/2006/relationships/image" Target="../media/image12.jpg"/><Relationship Id="rId8" Type="http://schemas.openxmlformats.org/officeDocument/2006/relationships/image" Target="../media/image13.jp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Herramientas para Big Data</a:t>
            </a:r>
            <a:endParaRPr lang="es-ES" dirty="0"/>
          </a:p>
        </p:txBody>
      </p:sp>
      <p:sp>
        <p:nvSpPr>
          <p:cNvPr id="3" name="Subtítulo 2"/>
          <p:cNvSpPr>
            <a:spLocks noGrp="1"/>
          </p:cNvSpPr>
          <p:nvPr>
            <p:ph type="subTitle" idx="1"/>
          </p:nvPr>
        </p:nvSpPr>
        <p:spPr/>
        <p:txBody>
          <a:bodyPr/>
          <a:lstStyle/>
          <a:p>
            <a:r>
              <a:rPr lang="es-ES" dirty="0" smtClean="0"/>
              <a:t>Juan Pablo Soto &amp; Julio </a:t>
            </a:r>
            <a:r>
              <a:rPr lang="es-ES" dirty="0" err="1" smtClean="0"/>
              <a:t>Waissman</a:t>
            </a:r>
            <a:endParaRPr lang="es-ES" dirty="0"/>
          </a:p>
        </p:txBody>
      </p:sp>
      <p:pic>
        <p:nvPicPr>
          <p:cNvPr id="5" name="Imagen 4" descr="Captura de pantalla 2019-03-03 a las 15.12.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457" y="3444025"/>
            <a:ext cx="1697743" cy="1739899"/>
          </a:xfrm>
          <a:prstGeom prst="rect">
            <a:avLst/>
          </a:prstGeom>
        </p:spPr>
      </p:pic>
    </p:spTree>
    <p:extLst>
      <p:ext uri="{BB962C8B-B14F-4D97-AF65-F5344CB8AC3E}">
        <p14:creationId xmlns:p14="http://schemas.microsoft.com/office/powerpoint/2010/main" val="3276728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pic>
        <p:nvPicPr>
          <p:cNvPr id="4" name="Imagen 3" descr="Captura de pantalla 2019-03-03 a las 15.06.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680"/>
            <a:ext cx="9144000" cy="4664709"/>
          </a:xfrm>
          <a:prstGeom prst="rect">
            <a:avLst/>
          </a:prstGeom>
        </p:spPr>
      </p:pic>
    </p:spTree>
    <p:extLst>
      <p:ext uri="{BB962C8B-B14F-4D97-AF65-F5344CB8AC3E}">
        <p14:creationId xmlns:p14="http://schemas.microsoft.com/office/powerpoint/2010/main" val="18718772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pic>
        <p:nvPicPr>
          <p:cNvPr id="4" name="Imagen 3" descr="Captura de pantalla 2019-03-03 a las 15.20.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5380"/>
            <a:ext cx="9144000" cy="4639949"/>
          </a:xfrm>
          <a:prstGeom prst="rect">
            <a:avLst/>
          </a:prstGeom>
        </p:spPr>
      </p:pic>
    </p:spTree>
    <p:extLst>
      <p:ext uri="{BB962C8B-B14F-4D97-AF65-F5344CB8AC3E}">
        <p14:creationId xmlns:p14="http://schemas.microsoft.com/office/powerpoint/2010/main" val="23088842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a:t>
            </a:r>
            <a:r>
              <a:rPr lang="es-ES" dirty="0" smtClean="0"/>
              <a:t>é es </a:t>
            </a:r>
            <a:r>
              <a:rPr lang="es-ES" dirty="0" err="1" smtClean="0"/>
              <a:t>big</a:t>
            </a:r>
            <a:r>
              <a:rPr lang="es-ES" dirty="0" smtClean="0"/>
              <a:t> data?</a:t>
            </a:r>
            <a:endParaRPr lang="es-ES" dirty="0"/>
          </a:p>
        </p:txBody>
      </p:sp>
      <p:sp>
        <p:nvSpPr>
          <p:cNvPr id="3" name="Marcador de contenido 2"/>
          <p:cNvSpPr>
            <a:spLocks noGrp="1"/>
          </p:cNvSpPr>
          <p:nvPr>
            <p:ph idx="1"/>
          </p:nvPr>
        </p:nvSpPr>
        <p:spPr>
          <a:xfrm>
            <a:off x="529772" y="1600200"/>
            <a:ext cx="7620000" cy="4800600"/>
          </a:xfrm>
        </p:spPr>
        <p:txBody>
          <a:bodyPr/>
          <a:lstStyle/>
          <a:p>
            <a:pPr marL="114300" indent="0" algn="just">
              <a:buNone/>
            </a:pPr>
            <a:r>
              <a:rPr lang="es-ES" dirty="0" smtClean="0"/>
              <a:t>“La capacidad de la sociedad para asimilar la informaci</a:t>
            </a:r>
            <a:r>
              <a:rPr lang="es-ES" dirty="0" smtClean="0"/>
              <a:t>ón mediante vías novedosas con el objetivo de producir conocimientos, bienes y servicios de </a:t>
            </a:r>
            <a:r>
              <a:rPr lang="es-ES" i="1" u="sng" dirty="0" smtClean="0"/>
              <a:t>valor significativo</a:t>
            </a:r>
            <a:r>
              <a:rPr lang="es-ES" dirty="0" smtClean="0"/>
              <a:t>”.</a:t>
            </a:r>
          </a:p>
          <a:p>
            <a:pPr marL="411480" lvl="1" indent="0" algn="r">
              <a:buNone/>
            </a:pPr>
            <a:r>
              <a:rPr lang="es-ES" b="1" dirty="0"/>
              <a:t>Mayer-</a:t>
            </a:r>
            <a:r>
              <a:rPr lang="es-ES" b="1" dirty="0" err="1"/>
              <a:t>Schonberger</a:t>
            </a:r>
            <a:r>
              <a:rPr lang="es-ES" b="1" dirty="0"/>
              <a:t> y </a:t>
            </a:r>
            <a:r>
              <a:rPr lang="es-ES" b="1" dirty="0" err="1" smtClean="0"/>
              <a:t>Cukier</a:t>
            </a:r>
            <a:endParaRPr lang="es-ES" b="1" dirty="0" smtClean="0"/>
          </a:p>
          <a:p>
            <a:endParaRPr lang="es-ES" dirty="0" smtClean="0"/>
          </a:p>
          <a:p>
            <a:pPr marL="114300" indent="0">
              <a:buNone/>
            </a:pPr>
            <a:r>
              <a:rPr lang="es-ES" dirty="0" smtClean="0"/>
              <a:t>“Almacenamiento y gesti</a:t>
            </a:r>
            <a:r>
              <a:rPr lang="es-ES" dirty="0" smtClean="0"/>
              <a:t>ón de una cantidad elevada de datos</a:t>
            </a:r>
            <a:r>
              <a:rPr lang="es-ES" dirty="0" smtClean="0"/>
              <a:t>”.</a:t>
            </a:r>
          </a:p>
          <a:p>
            <a:pPr marL="114300" indent="0" algn="r">
              <a:buNone/>
            </a:pPr>
            <a:r>
              <a:rPr lang="es-ES" b="1" dirty="0" smtClean="0"/>
              <a:t>RAE</a:t>
            </a:r>
          </a:p>
        </p:txBody>
      </p:sp>
    </p:spTree>
    <p:extLst>
      <p:ext uri="{BB962C8B-B14F-4D97-AF65-F5344CB8AC3E}">
        <p14:creationId xmlns:p14="http://schemas.microsoft.com/office/powerpoint/2010/main" val="35738641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Big data</a:t>
            </a:r>
            <a:endParaRPr lang="es-ES" dirty="0"/>
          </a:p>
        </p:txBody>
      </p:sp>
      <p:sp>
        <p:nvSpPr>
          <p:cNvPr id="3" name="Marcador de contenido 2"/>
          <p:cNvSpPr>
            <a:spLocks noGrp="1"/>
          </p:cNvSpPr>
          <p:nvPr>
            <p:ph idx="1"/>
          </p:nvPr>
        </p:nvSpPr>
        <p:spPr/>
        <p:txBody>
          <a:bodyPr/>
          <a:lstStyle/>
          <a:p>
            <a:pPr marL="114300" indent="0" algn="just">
              <a:buNone/>
            </a:pPr>
            <a:r>
              <a:rPr lang="es-ES" dirty="0"/>
              <a:t>Big data es un término que describe el gran volumen de datos – estructurados y no estructurados – que inundan una empresa todos los días. Pero no es la cantidad de datos lo importante. Lo que importa es lo que las organizaciones hacen con los datos. </a:t>
            </a:r>
            <a:endParaRPr lang="es-ES" dirty="0" smtClean="0"/>
          </a:p>
          <a:p>
            <a:pPr marL="114300" indent="0" algn="just">
              <a:buNone/>
            </a:pPr>
            <a:endParaRPr lang="es-ES" dirty="0"/>
          </a:p>
          <a:p>
            <a:pPr marL="114300" indent="0" algn="just">
              <a:buNone/>
            </a:pPr>
            <a:r>
              <a:rPr lang="es-ES" dirty="0" smtClean="0"/>
              <a:t>El </a:t>
            </a:r>
            <a:r>
              <a:rPr lang="es-ES" dirty="0" err="1"/>
              <a:t>big</a:t>
            </a:r>
            <a:r>
              <a:rPr lang="es-ES" dirty="0"/>
              <a:t> data puede ser analizado para obtener </a:t>
            </a:r>
            <a:r>
              <a:rPr lang="es-ES" i="1" dirty="0" err="1"/>
              <a:t>insights</a:t>
            </a:r>
            <a:r>
              <a:rPr lang="es-ES" dirty="0"/>
              <a:t> que conlleven a mejores decisiones y acciones de negocios estratégicas.</a:t>
            </a:r>
            <a:endParaRPr lang="es-ES" dirty="0"/>
          </a:p>
        </p:txBody>
      </p:sp>
    </p:spTree>
    <p:extLst>
      <p:ext uri="{BB962C8B-B14F-4D97-AF65-F5344CB8AC3E}">
        <p14:creationId xmlns:p14="http://schemas.microsoft.com/office/powerpoint/2010/main" val="3413256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Big data: Caracter</a:t>
            </a:r>
            <a:r>
              <a:rPr lang="es-ES" dirty="0" smtClean="0"/>
              <a:t>ísticas</a:t>
            </a:r>
            <a:endParaRPr lang="es-ES" dirty="0"/>
          </a:p>
        </p:txBody>
      </p:sp>
      <p:pic>
        <p:nvPicPr>
          <p:cNvPr id="4" name="Imagen 3" descr="Big-Data-5V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40" y="1417638"/>
            <a:ext cx="7302500" cy="5080000"/>
          </a:xfrm>
          <a:prstGeom prst="rect">
            <a:avLst/>
          </a:prstGeom>
        </p:spPr>
      </p:pic>
    </p:spTree>
    <p:extLst>
      <p:ext uri="{BB962C8B-B14F-4D97-AF65-F5344CB8AC3E}">
        <p14:creationId xmlns:p14="http://schemas.microsoft.com/office/powerpoint/2010/main" val="67081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Ventajas</a:t>
            </a:r>
            <a:endParaRPr lang="es-ES" dirty="0"/>
          </a:p>
        </p:txBody>
      </p:sp>
      <p:sp>
        <p:nvSpPr>
          <p:cNvPr id="3" name="Marcador de contenido 2"/>
          <p:cNvSpPr>
            <a:spLocks noGrp="1"/>
          </p:cNvSpPr>
          <p:nvPr>
            <p:ph idx="1"/>
          </p:nvPr>
        </p:nvSpPr>
        <p:spPr/>
        <p:txBody>
          <a:bodyPr/>
          <a:lstStyle/>
          <a:p>
            <a:pPr algn="just"/>
            <a:r>
              <a:rPr lang="es-ES" dirty="0" smtClean="0"/>
              <a:t>Permite obtener respuestas m</a:t>
            </a:r>
            <a:r>
              <a:rPr lang="es-ES" dirty="0" smtClean="0"/>
              <a:t>ás complejas, ya que dispone de mayor cantidad de información.</a:t>
            </a:r>
          </a:p>
          <a:p>
            <a:pPr marL="114300" indent="0" algn="just">
              <a:buNone/>
            </a:pPr>
            <a:endParaRPr lang="es-ES" dirty="0" smtClean="0"/>
          </a:p>
          <a:p>
            <a:pPr algn="just"/>
            <a:r>
              <a:rPr lang="es-ES" dirty="0" smtClean="0"/>
              <a:t>Determinar las causas de origen de fallos, problemas y defectos casi en tiempo real.</a:t>
            </a:r>
          </a:p>
          <a:p>
            <a:pPr algn="just"/>
            <a:endParaRPr lang="es-ES" dirty="0"/>
          </a:p>
          <a:p>
            <a:pPr algn="just"/>
            <a:r>
              <a:rPr lang="es-ES" dirty="0" smtClean="0"/>
              <a:t>Detectar conductas fraudulentas antes de que afecte a  su organización.</a:t>
            </a:r>
          </a:p>
          <a:p>
            <a:pPr algn="just"/>
            <a:endParaRPr lang="es-ES" dirty="0"/>
          </a:p>
          <a:p>
            <a:pPr algn="just"/>
            <a:r>
              <a:rPr lang="es-ES" dirty="0" smtClean="0"/>
              <a:t>Proporciona ventajas competitivas sobre la competencia.</a:t>
            </a:r>
          </a:p>
        </p:txBody>
      </p:sp>
    </p:spTree>
    <p:extLst>
      <p:ext uri="{BB962C8B-B14F-4D97-AF65-F5344CB8AC3E}">
        <p14:creationId xmlns:p14="http://schemas.microsoft.com/office/powerpoint/2010/main" val="203498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Aplicaciones</a:t>
            </a:r>
            <a:endParaRPr lang="es-ES" dirty="0"/>
          </a:p>
        </p:txBody>
      </p:sp>
      <p:pic>
        <p:nvPicPr>
          <p:cNvPr id="7" name="Marcador de contenido 6" descr="walmart.jpg"/>
          <p:cNvPicPr>
            <a:picLocks noGrp="1" noChangeAspect="1"/>
          </p:cNvPicPr>
          <p:nvPr>
            <p:ph idx="1"/>
          </p:nvPr>
        </p:nvPicPr>
        <p:blipFill>
          <a:blip r:embed="rId2">
            <a:extLst>
              <a:ext uri="{28A0092B-C50C-407E-A947-70E740481C1C}">
                <a14:useLocalDpi xmlns:a14="http://schemas.microsoft.com/office/drawing/2010/main" val="0"/>
              </a:ext>
            </a:extLst>
          </a:blip>
          <a:srcRect t="8052" b="8052"/>
          <a:stretch>
            <a:fillRect/>
          </a:stretch>
        </p:blipFill>
        <p:spPr>
          <a:xfrm>
            <a:off x="679247" y="2269850"/>
            <a:ext cx="3602965" cy="2269868"/>
          </a:xfrm>
        </p:spPr>
      </p:pic>
      <p:sp>
        <p:nvSpPr>
          <p:cNvPr id="4" name="CuadroTexto 3"/>
          <p:cNvSpPr txBox="1"/>
          <p:nvPr/>
        </p:nvSpPr>
        <p:spPr>
          <a:xfrm>
            <a:off x="457201" y="5713758"/>
            <a:ext cx="7620000"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es-ES" dirty="0" smtClean="0"/>
              <a:t>“El </a:t>
            </a:r>
            <a:r>
              <a:rPr lang="es-ES" dirty="0" err="1" smtClean="0"/>
              <a:t>big</a:t>
            </a:r>
            <a:r>
              <a:rPr lang="es-ES" dirty="0" smtClean="0"/>
              <a:t> data permitirá, entre otras cosas, hacer recomendaciones cada vez más precisas, basadas en el análisis de nuestro rastro y en la comparación con el de otros usuarios” (Albert </a:t>
            </a:r>
            <a:r>
              <a:rPr lang="es-ES" dirty="0" err="1" smtClean="0"/>
              <a:t>Bifet</a:t>
            </a:r>
            <a:r>
              <a:rPr lang="es-ES" dirty="0" smtClean="0"/>
              <a:t>).</a:t>
            </a:r>
          </a:p>
        </p:txBody>
      </p:sp>
      <p:pic>
        <p:nvPicPr>
          <p:cNvPr id="5" name="Imagen 4" descr="prote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217" y="1658791"/>
            <a:ext cx="1417620" cy="945080"/>
          </a:xfrm>
          <a:prstGeom prst="rect">
            <a:avLst/>
          </a:prstGeom>
        </p:spPr>
      </p:pic>
      <p:pic>
        <p:nvPicPr>
          <p:cNvPr id="6" name="Imagen 5" descr="pr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48" y="1666283"/>
            <a:ext cx="2790822" cy="745934"/>
          </a:xfrm>
          <a:prstGeom prst="rect">
            <a:avLst/>
          </a:prstGeom>
        </p:spPr>
      </p:pic>
      <p:pic>
        <p:nvPicPr>
          <p:cNvPr id="8" name="Imagen 7" descr="pop-tarts.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9579" y="2636263"/>
            <a:ext cx="1220163" cy="1523686"/>
          </a:xfrm>
          <a:prstGeom prst="rect">
            <a:avLst/>
          </a:prstGeom>
        </p:spPr>
      </p:pic>
      <p:pic>
        <p:nvPicPr>
          <p:cNvPr id="9" name="Imagen 8" descr="Targe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029853"/>
            <a:ext cx="1338294" cy="1338294"/>
          </a:xfrm>
          <a:prstGeom prst="rect">
            <a:avLst/>
          </a:prstGeom>
        </p:spPr>
      </p:pic>
      <p:pic>
        <p:nvPicPr>
          <p:cNvPr id="10" name="Imagen 9" descr="pregne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6217" y="4092304"/>
            <a:ext cx="1596631" cy="1355630"/>
          </a:xfrm>
          <a:prstGeom prst="rect">
            <a:avLst/>
          </a:prstGeom>
        </p:spPr>
      </p:pic>
    </p:spTree>
    <p:extLst>
      <p:ext uri="{BB962C8B-B14F-4D97-AF65-F5344CB8AC3E}">
        <p14:creationId xmlns:p14="http://schemas.microsoft.com/office/powerpoint/2010/main" val="2068660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Recomendaciones</a:t>
            </a:r>
            <a:endParaRPr lang="es-ES" dirty="0"/>
          </a:p>
        </p:txBody>
      </p:sp>
      <p:pic>
        <p:nvPicPr>
          <p:cNvPr id="4" name="Imagen 3" descr="wilson_minori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24" y="3500622"/>
            <a:ext cx="1354237" cy="915078"/>
          </a:xfrm>
          <a:prstGeom prst="rect">
            <a:avLst/>
          </a:prstGeom>
        </p:spPr>
      </p:pic>
      <p:pic>
        <p:nvPicPr>
          <p:cNvPr id="5" name="Imagen 4" descr="MarcGoodm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417638"/>
            <a:ext cx="1110661" cy="1664449"/>
          </a:xfrm>
          <a:prstGeom prst="rect">
            <a:avLst/>
          </a:prstGeom>
        </p:spPr>
      </p:pic>
      <p:sp>
        <p:nvSpPr>
          <p:cNvPr id="6" name="CuadroTexto 5"/>
          <p:cNvSpPr txBox="1"/>
          <p:nvPr/>
        </p:nvSpPr>
        <p:spPr>
          <a:xfrm>
            <a:off x="1708524" y="1332024"/>
            <a:ext cx="6516553" cy="923330"/>
          </a:xfrm>
          <a:prstGeom prst="rect">
            <a:avLst/>
          </a:prstGeom>
          <a:noFill/>
        </p:spPr>
        <p:txBody>
          <a:bodyPr wrap="none" rtlCol="0">
            <a:spAutoFit/>
          </a:bodyPr>
          <a:lstStyle/>
          <a:p>
            <a:r>
              <a:rPr lang="es-ES" dirty="0" smtClean="0"/>
              <a:t>“Si yo se sobre algo, tengo poderes sobre ti.</a:t>
            </a:r>
          </a:p>
          <a:p>
            <a:r>
              <a:rPr lang="es-ES" dirty="0" smtClean="0"/>
              <a:t>El poder est</a:t>
            </a:r>
            <a:r>
              <a:rPr lang="es-ES" dirty="0" smtClean="0"/>
              <a:t>á en el código, si no lo entiendes se aprovecharán de ti” </a:t>
            </a:r>
          </a:p>
          <a:p>
            <a:r>
              <a:rPr lang="es-ES" dirty="0" smtClean="0"/>
              <a:t>(Marc </a:t>
            </a:r>
            <a:r>
              <a:rPr lang="es-ES" dirty="0" err="1" smtClean="0"/>
              <a:t>Goodman</a:t>
            </a:r>
            <a:r>
              <a:rPr lang="es-ES" dirty="0" smtClean="0"/>
              <a:t>)</a:t>
            </a:r>
            <a:endParaRPr lang="es-ES" dirty="0"/>
          </a:p>
        </p:txBody>
      </p:sp>
      <p:pic>
        <p:nvPicPr>
          <p:cNvPr id="7" name="Imagen 6" descr="bigdata_libro.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306" y="4740604"/>
            <a:ext cx="1251324" cy="1891205"/>
          </a:xfrm>
          <a:prstGeom prst="rect">
            <a:avLst/>
          </a:prstGeom>
        </p:spPr>
      </p:pic>
      <p:sp>
        <p:nvSpPr>
          <p:cNvPr id="8" name="CuadroTexto 7"/>
          <p:cNvSpPr txBox="1"/>
          <p:nvPr/>
        </p:nvSpPr>
        <p:spPr>
          <a:xfrm>
            <a:off x="1708524" y="3388998"/>
            <a:ext cx="6481612" cy="1200329"/>
          </a:xfrm>
          <a:prstGeom prst="rect">
            <a:avLst/>
          </a:prstGeom>
          <a:noFill/>
        </p:spPr>
        <p:txBody>
          <a:bodyPr wrap="none" rtlCol="0">
            <a:spAutoFit/>
          </a:bodyPr>
          <a:lstStyle/>
          <a:p>
            <a:r>
              <a:rPr lang="es-ES" dirty="0" smtClean="0"/>
              <a:t>“Todav</a:t>
            </a:r>
            <a:r>
              <a:rPr lang="es-ES" dirty="0" smtClean="0"/>
              <a:t>ía no hemos llegado tan lejos. Pero </a:t>
            </a:r>
            <a:r>
              <a:rPr lang="es-ES" dirty="0" smtClean="0"/>
              <a:t>Si que existe el riesgo de </a:t>
            </a:r>
          </a:p>
          <a:p>
            <a:r>
              <a:rPr lang="es-ES" dirty="0" smtClean="0"/>
              <a:t>que pensemos que los datos nunca mienten y que sustituyamos las </a:t>
            </a:r>
          </a:p>
          <a:p>
            <a:r>
              <a:rPr lang="es-ES" dirty="0" smtClean="0"/>
              <a:t>decisiones humanas por predicciones deterministas.</a:t>
            </a:r>
          </a:p>
          <a:p>
            <a:endParaRPr lang="es-ES" dirty="0"/>
          </a:p>
        </p:txBody>
      </p:sp>
    </p:spTree>
    <p:extLst>
      <p:ext uri="{BB962C8B-B14F-4D97-AF65-F5344CB8AC3E}">
        <p14:creationId xmlns:p14="http://schemas.microsoft.com/office/powerpoint/2010/main" val="312024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Contenido</a:t>
            </a:r>
            <a:endParaRPr lang="es-ES" dirty="0"/>
          </a:p>
        </p:txBody>
      </p:sp>
      <p:sp>
        <p:nvSpPr>
          <p:cNvPr id="3" name="Marcador de contenido 2"/>
          <p:cNvSpPr>
            <a:spLocks noGrp="1"/>
          </p:cNvSpPr>
          <p:nvPr>
            <p:ph idx="1"/>
          </p:nvPr>
        </p:nvSpPr>
        <p:spPr/>
        <p:txBody>
          <a:bodyPr/>
          <a:lstStyle/>
          <a:p>
            <a:r>
              <a:rPr lang="es-ES" dirty="0"/>
              <a:t>Introducción a Big Data</a:t>
            </a:r>
          </a:p>
          <a:p>
            <a:r>
              <a:rPr lang="es-ES" dirty="0" smtClean="0"/>
              <a:t>Contenedores </a:t>
            </a:r>
            <a:r>
              <a:rPr lang="es-ES" dirty="0" err="1" smtClean="0"/>
              <a:t>Docker</a:t>
            </a:r>
            <a:endParaRPr lang="es-ES" dirty="0" smtClean="0"/>
          </a:p>
          <a:p>
            <a:r>
              <a:rPr lang="es-ES" dirty="0" smtClean="0"/>
              <a:t>Manejo de versiones con </a:t>
            </a:r>
            <a:r>
              <a:rPr lang="es-ES" dirty="0" err="1" smtClean="0"/>
              <a:t>Git</a:t>
            </a:r>
            <a:endParaRPr lang="es-ES" dirty="0"/>
          </a:p>
          <a:p>
            <a:r>
              <a:rPr lang="es-ES" dirty="0" smtClean="0"/>
              <a:t>Libretas </a:t>
            </a:r>
            <a:r>
              <a:rPr lang="es-ES" dirty="0" err="1" smtClean="0"/>
              <a:t>Jupyter</a:t>
            </a:r>
            <a:endParaRPr lang="es-ES" dirty="0" smtClean="0"/>
          </a:p>
          <a:p>
            <a:r>
              <a:rPr lang="es-ES" dirty="0" err="1" smtClean="0"/>
              <a:t>Spark</a:t>
            </a:r>
            <a:endParaRPr lang="es-ES" dirty="0" smtClean="0"/>
          </a:p>
          <a:p>
            <a:pPr lvl="1"/>
            <a:r>
              <a:rPr lang="es-ES" dirty="0" smtClean="0"/>
              <a:t>Arquitectura</a:t>
            </a:r>
          </a:p>
          <a:p>
            <a:pPr lvl="1"/>
            <a:r>
              <a:rPr lang="es-ES" dirty="0" smtClean="0"/>
              <a:t>Instalación</a:t>
            </a:r>
          </a:p>
          <a:p>
            <a:pPr lvl="1"/>
            <a:r>
              <a:rPr lang="es-ES" dirty="0" smtClean="0"/>
              <a:t>Uso básico</a:t>
            </a:r>
          </a:p>
          <a:p>
            <a:r>
              <a:rPr lang="es-ES" dirty="0" err="1" smtClean="0"/>
              <a:t>PySpark</a:t>
            </a:r>
            <a:endParaRPr lang="es-ES" dirty="0" smtClean="0"/>
          </a:p>
          <a:p>
            <a:r>
              <a:rPr lang="es-ES" dirty="0" err="1" smtClean="0"/>
              <a:t>TensorFlow</a:t>
            </a:r>
            <a:endParaRPr lang="es-ES" dirty="0" smtClean="0"/>
          </a:p>
          <a:p>
            <a:pPr lvl="1"/>
            <a:r>
              <a:rPr lang="es-ES" dirty="0" smtClean="0"/>
              <a:t>Arquitectura</a:t>
            </a:r>
          </a:p>
          <a:p>
            <a:pPr lvl="1"/>
            <a:r>
              <a:rPr lang="es-ES" dirty="0" smtClean="0"/>
              <a:t>Uso básico</a:t>
            </a:r>
          </a:p>
          <a:p>
            <a:endParaRPr lang="es-ES" dirty="0"/>
          </a:p>
        </p:txBody>
      </p:sp>
      <p:pic>
        <p:nvPicPr>
          <p:cNvPr id="5" name="Imagen 4" descr="Big-Data-Concept-300x29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756" y="2147609"/>
            <a:ext cx="2169302" cy="2147609"/>
          </a:xfrm>
          <a:prstGeom prst="rect">
            <a:avLst/>
          </a:prstGeom>
        </p:spPr>
      </p:pic>
      <p:pic>
        <p:nvPicPr>
          <p:cNvPr id="6" name="Imagen 5" descr="doc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063" y="5547779"/>
            <a:ext cx="1172137" cy="1045747"/>
          </a:xfrm>
          <a:prstGeom prst="rect">
            <a:avLst/>
          </a:prstGeom>
        </p:spPr>
      </p:pic>
      <p:pic>
        <p:nvPicPr>
          <p:cNvPr id="9" name="Imagen 8" descr="tensorflow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930" y="5547779"/>
            <a:ext cx="2560274" cy="1045746"/>
          </a:xfrm>
          <a:prstGeom prst="rect">
            <a:avLst/>
          </a:prstGeom>
        </p:spPr>
      </p:pic>
      <p:pic>
        <p:nvPicPr>
          <p:cNvPr id="12" name="Imagen 11" descr="1_AN87UxKNCm970Y2PsGYgp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893" y="4354447"/>
            <a:ext cx="2597728" cy="1193332"/>
          </a:xfrm>
          <a:prstGeom prst="rect">
            <a:avLst/>
          </a:prstGeom>
        </p:spPr>
      </p:pic>
    </p:spTree>
    <p:extLst>
      <p:ext uri="{BB962C8B-B14F-4D97-AF65-F5344CB8AC3E}">
        <p14:creationId xmlns:p14="http://schemas.microsoft.com/office/powerpoint/2010/main" val="3343052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199" y="274638"/>
            <a:ext cx="8326207" cy="1143000"/>
          </a:xfrm>
        </p:spPr>
        <p:txBody>
          <a:bodyPr/>
          <a:lstStyle/>
          <a:p>
            <a:r>
              <a:rPr lang="es-ES" sz="4000" dirty="0" smtClean="0"/>
              <a:t>Datos / Informaci</a:t>
            </a:r>
            <a:r>
              <a:rPr lang="es-ES" sz="4000" dirty="0" smtClean="0"/>
              <a:t>ón / Conocimiento</a:t>
            </a:r>
            <a:endParaRPr lang="es-ES" sz="4000" dirty="0"/>
          </a:p>
        </p:txBody>
      </p:sp>
      <p:pic>
        <p:nvPicPr>
          <p:cNvPr id="5" name="Imagen 4" descr="Bibliotecas-antigua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2073484" cy="1531114"/>
          </a:xfrm>
          <a:prstGeom prst="rect">
            <a:avLst/>
          </a:prstGeom>
        </p:spPr>
      </p:pic>
      <p:pic>
        <p:nvPicPr>
          <p:cNvPr id="7" name="Imagen 6" descr="red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088" y="1310976"/>
            <a:ext cx="2895157" cy="2412630"/>
          </a:xfrm>
          <a:prstGeom prst="rect">
            <a:avLst/>
          </a:prstGeom>
        </p:spPr>
      </p:pic>
      <p:pic>
        <p:nvPicPr>
          <p:cNvPr id="9" name="Imagen 8" descr="nan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199" y="1310976"/>
            <a:ext cx="1896060" cy="1896060"/>
          </a:xfrm>
          <a:prstGeom prst="rect">
            <a:avLst/>
          </a:prstGeom>
        </p:spPr>
      </p:pic>
      <p:pic>
        <p:nvPicPr>
          <p:cNvPr id="11" name="Imagen 10" descr="Navegado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870" y="3486845"/>
            <a:ext cx="2384745" cy="1162281"/>
          </a:xfrm>
          <a:prstGeom prst="rect">
            <a:avLst/>
          </a:prstGeom>
        </p:spPr>
      </p:pic>
      <p:pic>
        <p:nvPicPr>
          <p:cNvPr id="12" name="Imagen 11" descr="itunes-app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0199" y="3256086"/>
            <a:ext cx="1799922" cy="1799922"/>
          </a:xfrm>
          <a:prstGeom prst="rect">
            <a:avLst/>
          </a:prstGeom>
        </p:spPr>
      </p:pic>
      <p:pic>
        <p:nvPicPr>
          <p:cNvPr id="14" name="Imagen 13" descr="ch_cloud-300x18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870" y="5056008"/>
            <a:ext cx="2931425" cy="1778398"/>
          </a:xfrm>
          <a:prstGeom prst="rect">
            <a:avLst/>
          </a:prstGeom>
        </p:spPr>
      </p:pic>
      <p:pic>
        <p:nvPicPr>
          <p:cNvPr id="10" name="Imagen 9" descr="Stat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0923" y="5286766"/>
            <a:ext cx="1925335" cy="1444001"/>
          </a:xfrm>
          <a:prstGeom prst="rect">
            <a:avLst/>
          </a:prstGeom>
        </p:spPr>
      </p:pic>
      <p:pic>
        <p:nvPicPr>
          <p:cNvPr id="13" name="Imagen 12" descr="ecommerc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6295" y="4437383"/>
            <a:ext cx="2716626" cy="2397023"/>
          </a:xfrm>
          <a:prstGeom prst="rect">
            <a:avLst/>
          </a:prstGeom>
        </p:spPr>
      </p:pic>
    </p:spTree>
    <p:extLst>
      <p:ext uri="{BB962C8B-B14F-4D97-AF65-F5344CB8AC3E}">
        <p14:creationId xmlns:p14="http://schemas.microsoft.com/office/powerpoint/2010/main" val="11031769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Big Data</a:t>
            </a:r>
            <a:endParaRPr lang="es-ES" dirty="0"/>
          </a:p>
        </p:txBody>
      </p:sp>
      <p:pic>
        <p:nvPicPr>
          <p:cNvPr id="4" name="Imagen 3" descr="Captura de pantalla 2019-03-04 a las 0.0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20537"/>
            <a:ext cx="6428147" cy="2605542"/>
          </a:xfrm>
          <a:prstGeom prst="rect">
            <a:avLst/>
          </a:prstGeom>
        </p:spPr>
      </p:pic>
      <p:pic>
        <p:nvPicPr>
          <p:cNvPr id="5" name="Imagen 4" descr="infrastres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718" y="4791704"/>
            <a:ext cx="3675518" cy="1778688"/>
          </a:xfrm>
          <a:prstGeom prst="rect">
            <a:avLst/>
          </a:prstGeom>
        </p:spPr>
      </p:pic>
    </p:spTree>
    <p:extLst>
      <p:ext uri="{BB962C8B-B14F-4D97-AF65-F5344CB8AC3E}">
        <p14:creationId xmlns:p14="http://schemas.microsoft.com/office/powerpoint/2010/main" val="126557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Explosi</a:t>
            </a:r>
            <a:r>
              <a:rPr lang="es-ES" dirty="0" smtClean="0"/>
              <a:t>ón de los datos</a:t>
            </a:r>
            <a:endParaRPr lang="es-ES" dirty="0"/>
          </a:p>
        </p:txBody>
      </p:sp>
      <p:sp>
        <p:nvSpPr>
          <p:cNvPr id="3" name="Marcador de contenido 2"/>
          <p:cNvSpPr>
            <a:spLocks noGrp="1"/>
          </p:cNvSpPr>
          <p:nvPr>
            <p:ph idx="1"/>
          </p:nvPr>
        </p:nvSpPr>
        <p:spPr/>
        <p:txBody>
          <a:bodyPr/>
          <a:lstStyle/>
          <a:p>
            <a:endParaRPr lang="es-ES"/>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60" y="2216945"/>
            <a:ext cx="7593940" cy="316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540" y="5639864"/>
            <a:ext cx="42005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1466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Explosi</a:t>
            </a:r>
            <a:r>
              <a:rPr lang="es-ES" dirty="0" smtClean="0"/>
              <a:t>ón de los datos</a:t>
            </a:r>
            <a:endParaRPr lang="es-ES" dirty="0"/>
          </a:p>
        </p:txBody>
      </p:sp>
      <p:sp>
        <p:nvSpPr>
          <p:cNvPr id="3" name="Marcador de contenido 2"/>
          <p:cNvSpPr>
            <a:spLocks noGrp="1"/>
          </p:cNvSpPr>
          <p:nvPr>
            <p:ph idx="1"/>
          </p:nvPr>
        </p:nvSpPr>
        <p:spPr/>
        <p:txBody>
          <a:bodyPr/>
          <a:lstStyle/>
          <a:p>
            <a:endParaRPr lang="es-E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63" y="1500188"/>
            <a:ext cx="657225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63" y="4000500"/>
            <a:ext cx="8072438"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9 Rectángulo"/>
          <p:cNvSpPr>
            <a:spLocks noChangeArrowheads="1"/>
          </p:cNvSpPr>
          <p:nvPr/>
        </p:nvSpPr>
        <p:spPr bwMode="auto">
          <a:xfrm>
            <a:off x="6308301" y="1143000"/>
            <a:ext cx="224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s-ES" b="1" dirty="0" err="1">
                <a:latin typeface="Calibri" charset="0"/>
              </a:rPr>
              <a:t>Zettabyes</a:t>
            </a:r>
            <a:r>
              <a:rPr lang="es-ES" b="1" dirty="0">
                <a:latin typeface="Calibri" charset="0"/>
              </a:rPr>
              <a:t>: 10</a:t>
            </a:r>
            <a:r>
              <a:rPr lang="es-ES" b="1" baseline="30000" dirty="0">
                <a:latin typeface="Calibri" charset="0"/>
              </a:rPr>
              <a:t>21</a:t>
            </a:r>
            <a:r>
              <a:rPr lang="es-ES" b="1" dirty="0">
                <a:latin typeface="Calibri" charset="0"/>
              </a:rPr>
              <a:t> bytes.</a:t>
            </a:r>
          </a:p>
        </p:txBody>
      </p:sp>
    </p:spTree>
    <p:extLst>
      <p:ext uri="{BB962C8B-B14F-4D97-AF65-F5344CB8AC3E}">
        <p14:creationId xmlns:p14="http://schemas.microsoft.com/office/powerpoint/2010/main" val="37206318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Explosi</a:t>
            </a:r>
            <a:r>
              <a:rPr lang="es-ES" dirty="0" smtClean="0"/>
              <a:t>ón de los datos</a:t>
            </a:r>
            <a:endParaRPr lang="es-ES" dirty="0"/>
          </a:p>
        </p:txBody>
      </p:sp>
      <p:pic>
        <p:nvPicPr>
          <p:cNvPr id="4" name="Imagen 3" descr="Captura de pantalla 2019-03-04 a las 1.59.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209" y="1491478"/>
            <a:ext cx="5867400" cy="901700"/>
          </a:xfrm>
          <a:prstGeom prst="rect">
            <a:avLst/>
          </a:prstGeom>
          <a:ln>
            <a:solidFill>
              <a:schemeClr val="tx2"/>
            </a:solidFill>
          </a:ln>
        </p:spPr>
      </p:pic>
      <p:pic>
        <p:nvPicPr>
          <p:cNvPr id="5" name="Imagen 4" descr="ibm.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7993" y="1978226"/>
            <a:ext cx="1594841" cy="893111"/>
          </a:xfrm>
          <a:prstGeom prst="rect">
            <a:avLst/>
          </a:prstGeom>
        </p:spPr>
      </p:pic>
      <p:sp>
        <p:nvSpPr>
          <p:cNvPr id="6" name="Rectángulo 5"/>
          <p:cNvSpPr/>
          <p:nvPr/>
        </p:nvSpPr>
        <p:spPr>
          <a:xfrm>
            <a:off x="1328208" y="3037187"/>
            <a:ext cx="6202579" cy="3416320"/>
          </a:xfrm>
          <a:prstGeom prst="rect">
            <a:avLst/>
          </a:prstGeom>
        </p:spPr>
        <p:txBody>
          <a:bodyPr wrap="square">
            <a:spAutoFit/>
          </a:bodyPr>
          <a:lstStyle/>
          <a:p>
            <a:r>
              <a:rPr lang="es-ES" dirty="0"/>
              <a:t>“Generamos </a:t>
            </a:r>
            <a:r>
              <a:rPr lang="es-ES" b="1" dirty="0"/>
              <a:t>más información en dos días que en toda nuestra historia</a:t>
            </a:r>
            <a:r>
              <a:rPr lang="es-ES" dirty="0"/>
              <a:t> hasta antes del 2003</a:t>
            </a:r>
            <a:r>
              <a:rPr lang="es-ES" dirty="0" smtClean="0"/>
              <a:t>” </a:t>
            </a:r>
          </a:p>
          <a:p>
            <a:pPr algn="r"/>
            <a:endParaRPr lang="es-ES" dirty="0" smtClean="0"/>
          </a:p>
          <a:p>
            <a:pPr algn="r"/>
            <a:r>
              <a:rPr lang="es-ES" dirty="0" smtClean="0"/>
              <a:t>Erik Schmidt, Director ejecutivo Google</a:t>
            </a:r>
            <a:endParaRPr lang="es-ES" dirty="0"/>
          </a:p>
          <a:p>
            <a:endParaRPr lang="es-ES" dirty="0" smtClean="0"/>
          </a:p>
          <a:p>
            <a:r>
              <a:rPr lang="es-ES" dirty="0" smtClean="0"/>
              <a:t>El</a:t>
            </a:r>
            <a:r>
              <a:rPr lang="es-ES" dirty="0"/>
              <a:t> </a:t>
            </a:r>
            <a:r>
              <a:rPr lang="es-ES" b="1" dirty="0"/>
              <a:t>consumidor</a:t>
            </a:r>
            <a:r>
              <a:rPr lang="es-ES" dirty="0"/>
              <a:t> de hoy navega a diario en Internet </a:t>
            </a:r>
            <a:r>
              <a:rPr lang="es-ES" b="1" dirty="0"/>
              <a:t>dejando un claro rastro</a:t>
            </a:r>
            <a:r>
              <a:rPr lang="es-ES" dirty="0"/>
              <a:t> sobre:</a:t>
            </a:r>
          </a:p>
          <a:p>
            <a:pPr marL="285750" indent="-285750">
              <a:buFont typeface="Arial"/>
              <a:buChar char="•"/>
            </a:pPr>
            <a:r>
              <a:rPr lang="es-ES" b="1" dirty="0"/>
              <a:t>Quién</a:t>
            </a:r>
            <a:r>
              <a:rPr lang="es-ES" dirty="0"/>
              <a:t> </a:t>
            </a:r>
            <a:r>
              <a:rPr lang="es-ES" dirty="0" smtClean="0"/>
              <a:t>es</a:t>
            </a:r>
          </a:p>
          <a:p>
            <a:pPr marL="285750" indent="-285750">
              <a:buFont typeface="Arial"/>
              <a:buChar char="•"/>
            </a:pPr>
            <a:r>
              <a:rPr lang="es-ES" b="1" dirty="0" smtClean="0"/>
              <a:t>Qué</a:t>
            </a:r>
            <a:r>
              <a:rPr lang="es-ES" dirty="0"/>
              <a:t> le </a:t>
            </a:r>
            <a:r>
              <a:rPr lang="es-ES" dirty="0" smtClean="0"/>
              <a:t>interesa</a:t>
            </a:r>
          </a:p>
          <a:p>
            <a:pPr marL="285750" indent="-285750">
              <a:buFont typeface="Arial"/>
              <a:buChar char="•"/>
            </a:pPr>
            <a:r>
              <a:rPr lang="es-ES" dirty="0" smtClean="0"/>
              <a:t>Con</a:t>
            </a:r>
            <a:r>
              <a:rPr lang="es-ES" dirty="0"/>
              <a:t> </a:t>
            </a:r>
            <a:r>
              <a:rPr lang="es-ES" b="1" dirty="0"/>
              <a:t>quién</a:t>
            </a:r>
            <a:r>
              <a:rPr lang="es-ES" dirty="0"/>
              <a:t> se </a:t>
            </a:r>
            <a:r>
              <a:rPr lang="es-ES" dirty="0" smtClean="0"/>
              <a:t>relaciona</a:t>
            </a:r>
          </a:p>
          <a:p>
            <a:pPr marL="285750" indent="-285750">
              <a:buFont typeface="Arial"/>
              <a:buChar char="•"/>
            </a:pPr>
            <a:r>
              <a:rPr lang="es-ES" b="1" dirty="0" smtClean="0"/>
              <a:t>Dónde</a:t>
            </a:r>
            <a:r>
              <a:rPr lang="es-ES" dirty="0"/>
              <a:t> </a:t>
            </a:r>
            <a:r>
              <a:rPr lang="es-ES" dirty="0" smtClean="0"/>
              <a:t>compra</a:t>
            </a:r>
          </a:p>
          <a:p>
            <a:pPr marL="285750" indent="-285750">
              <a:buFont typeface="Arial"/>
              <a:buChar char="•"/>
            </a:pPr>
            <a:r>
              <a:rPr lang="es-ES" dirty="0" smtClean="0"/>
              <a:t>Y</a:t>
            </a:r>
            <a:r>
              <a:rPr lang="es-ES" dirty="0"/>
              <a:t> </a:t>
            </a:r>
            <a:r>
              <a:rPr lang="es-ES" b="1" dirty="0"/>
              <a:t>Cuando</a:t>
            </a:r>
            <a:endParaRPr lang="es-ES" dirty="0"/>
          </a:p>
        </p:txBody>
      </p:sp>
    </p:spTree>
    <p:extLst>
      <p:ext uri="{BB962C8B-B14F-4D97-AF65-F5344CB8AC3E}">
        <p14:creationId xmlns:p14="http://schemas.microsoft.com/office/powerpoint/2010/main" val="1021491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2018vs20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2" y="1591585"/>
            <a:ext cx="8417592" cy="4585904"/>
          </a:xfrm>
          <a:prstGeom prst="rect">
            <a:avLst/>
          </a:prstGeom>
        </p:spPr>
      </p:pic>
    </p:spTree>
    <p:extLst>
      <p:ext uri="{BB962C8B-B14F-4D97-AF65-F5344CB8AC3E}">
        <p14:creationId xmlns:p14="http://schemas.microsoft.com/office/powerpoint/2010/main" val="39674060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pic>
        <p:nvPicPr>
          <p:cNvPr id="6" name="Imagen 5" descr="Captura de pantalla 2019-03-03 a las 15.03.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8450"/>
            <a:ext cx="9144000" cy="4693209"/>
          </a:xfrm>
          <a:prstGeom prst="rect">
            <a:avLst/>
          </a:prstGeom>
        </p:spPr>
      </p:pic>
    </p:spTree>
    <p:extLst>
      <p:ext uri="{BB962C8B-B14F-4D97-AF65-F5344CB8AC3E}">
        <p14:creationId xmlns:p14="http://schemas.microsoft.com/office/powerpoint/2010/main" val="241841009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yacencia">
  <a:themeElements>
    <a:clrScheme name="Adyacencia">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yacencia">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yacencia">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Adyacencia.thmx</Template>
  <TotalTime>1024</TotalTime>
  <Words>414</Words>
  <Application>Microsoft Macintosh PowerPoint</Application>
  <PresentationFormat>Presentación en pantalla (4:3)</PresentationFormat>
  <Paragraphs>66</Paragraphs>
  <Slides>17</Slides>
  <Notes>3</Notes>
  <HiddenSlides>0</HiddenSlides>
  <MMClips>0</MMClips>
  <ScaleCrop>false</ScaleCrop>
  <HeadingPairs>
    <vt:vector size="4" baseType="variant">
      <vt:variant>
        <vt:lpstr>Tema</vt:lpstr>
      </vt:variant>
      <vt:variant>
        <vt:i4>1</vt:i4>
      </vt:variant>
      <vt:variant>
        <vt:lpstr>Títulos de diapositiva</vt:lpstr>
      </vt:variant>
      <vt:variant>
        <vt:i4>17</vt:i4>
      </vt:variant>
    </vt:vector>
  </HeadingPairs>
  <TitlesOfParts>
    <vt:vector size="18" baseType="lpstr">
      <vt:lpstr>Adyacencia</vt:lpstr>
      <vt:lpstr>Herramientas para Big Data</vt:lpstr>
      <vt:lpstr>Contenido</vt:lpstr>
      <vt:lpstr>Datos / Información / Conocimiento</vt:lpstr>
      <vt:lpstr>Big Data</vt:lpstr>
      <vt:lpstr>Explosión de los datos</vt:lpstr>
      <vt:lpstr>Explosión de los datos</vt:lpstr>
      <vt:lpstr>Explosión de los datos</vt:lpstr>
      <vt:lpstr>Presentación de PowerPoint</vt:lpstr>
      <vt:lpstr>Presentación de PowerPoint</vt:lpstr>
      <vt:lpstr>Presentación de PowerPoint</vt:lpstr>
      <vt:lpstr>Presentación de PowerPoint</vt:lpstr>
      <vt:lpstr>¿Qué es big data?</vt:lpstr>
      <vt:lpstr>Big data</vt:lpstr>
      <vt:lpstr>Big data: Características</vt:lpstr>
      <vt:lpstr>Ventajas</vt:lpstr>
      <vt:lpstr>Aplicaciones</vt:lpstr>
      <vt:lpstr>Recomendaciones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Herramientas para Big Data</dc:title>
  <dc:creator>Juan Pablo Soto</dc:creator>
  <cp:lastModifiedBy>Juan Pablo Soto</cp:lastModifiedBy>
  <cp:revision>35</cp:revision>
  <dcterms:created xsi:type="dcterms:W3CDTF">2019-03-03T16:44:53Z</dcterms:created>
  <dcterms:modified xsi:type="dcterms:W3CDTF">2019-03-04T09:49:36Z</dcterms:modified>
</cp:coreProperties>
</file>